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FY-rsos0Ma8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Relationship Id="rId3" Type="http://schemas.openxmlformats.org/officeDocument/2006/relationships/hyperlink" Target="http://www.courrierinternational.com/article/2015/01/07/medellin-la-nouvelle-vie-de-la-ville-la-plus-dangereuse-du-monde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reille.simon1@ac-versailles.fr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://www.colombofrances.edu.co" TargetMode="External"/><Relationship Id="rId4" Type="http://schemas.openxmlformats.org/officeDocument/2006/relationships/hyperlink" Target="http://www.colombofrances.edu.co/index.php?option=com_youtubegallery&amp;view=youtubegallery&amp;Itemid=168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hyperlink" Target="https://es.wikipedia.org/wiki/La_Estrella_(Antioquia)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Relationship Id="rId3" Type="http://schemas.openxmlformats.org/officeDocument/2006/relationships/hyperlink" Target="https://www.youtube.com/watch?v=e8f9biwuxYk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1A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0287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391414">
              <a:defRPr sz="1800"/>
            </a:pPr>
            <a:r>
              <a:rPr b="1" sz="5360">
                <a:latin typeface="Helvetica"/>
                <a:ea typeface="Helvetica"/>
                <a:cs typeface="Helvetica"/>
                <a:sym typeface="Helvetica"/>
              </a:rPr>
              <a:t>RÉUNION </a:t>
            </a:r>
            <a:endParaRPr b="1" sz="5360">
              <a:latin typeface="Helvetica"/>
              <a:ea typeface="Helvetica"/>
              <a:cs typeface="Helvetica"/>
              <a:sym typeface="Helvetica"/>
            </a:endParaRPr>
          </a:p>
          <a:p>
            <a:pPr lvl="0" defTabSz="391414">
              <a:defRPr sz="1800"/>
            </a:pPr>
            <a:r>
              <a:rPr b="1" sz="5360">
                <a:latin typeface="Helvetica"/>
                <a:ea typeface="Helvetica"/>
                <a:cs typeface="Helvetica"/>
                <a:sym typeface="Helvetica"/>
              </a:rPr>
              <a:t>ÉCHANGE COLOMBIE</a:t>
            </a:r>
            <a:endParaRPr b="1" sz="5360">
              <a:latin typeface="Helvetica"/>
              <a:ea typeface="Helvetica"/>
              <a:cs typeface="Helvetica"/>
              <a:sym typeface="Helvetica"/>
            </a:endParaRPr>
          </a:p>
          <a:p>
            <a:pPr lvl="0" defTabSz="391414">
              <a:defRPr sz="1800"/>
            </a:pPr>
            <a:r>
              <a:rPr sz="2613"/>
              <a:t>1er octobre 2015</a:t>
            </a:r>
            <a:endParaRPr sz="2613"/>
          </a:p>
          <a:p>
            <a:pPr lvl="0" defTabSz="391414">
              <a:defRPr sz="1800"/>
            </a:pPr>
            <a:endParaRPr sz="2613"/>
          </a:p>
          <a:p>
            <a:pPr lvl="0" defTabSz="391414">
              <a:defRPr sz="1800"/>
            </a:pPr>
            <a:r>
              <a:rPr sz="2613"/>
              <a:t>Coordination : Mireille Simon </a:t>
            </a:r>
            <a:endParaRPr sz="2613"/>
          </a:p>
          <a:p>
            <a:pPr lvl="0" defTabSz="391414">
              <a:defRPr sz="1800"/>
            </a:pPr>
            <a:r>
              <a:rPr sz="2613"/>
              <a:t>(professeure d’espagnol au collège)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029200"/>
            <a:ext cx="10464800" cy="3898437"/>
          </a:xfrm>
          <a:prstGeom prst="rect">
            <a:avLst/>
          </a:prstGeom>
        </p:spPr>
        <p:txBody>
          <a:bodyPr/>
          <a:lstStyle/>
          <a:p>
            <a:pPr lvl="0" defTabSz="502412">
              <a:defRPr sz="1800"/>
            </a:pPr>
            <a:endParaRPr sz="2752"/>
          </a:p>
          <a:p>
            <a:pPr lvl="0" defTabSz="502412">
              <a:defRPr sz="1800"/>
            </a:pPr>
            <a:endParaRPr sz="2752"/>
          </a:p>
          <a:p>
            <a:pPr lvl="0" defTabSz="502412">
              <a:defRPr sz="1800"/>
            </a:pPr>
            <a:r>
              <a:rPr b="1" sz="3956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rPr>
              <a:t>1 - L’établissement colombien</a:t>
            </a:r>
            <a:endParaRPr b="1" sz="3956">
              <a:solidFill>
                <a:srgbClr val="FFFB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02412">
              <a:defRPr sz="1800"/>
            </a:pPr>
            <a:r>
              <a:rPr b="1" sz="3956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rPr>
              <a:t>2 - Le projet</a:t>
            </a:r>
            <a:endParaRPr b="1" sz="3956">
              <a:solidFill>
                <a:srgbClr val="FFFB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02412">
              <a:defRPr sz="1800"/>
            </a:pPr>
            <a:r>
              <a:rPr b="1" sz="3956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rPr>
              <a:t>3 - La Colombie &amp; Medellin</a:t>
            </a:r>
            <a:endParaRPr b="1" sz="3956">
              <a:solidFill>
                <a:srgbClr val="FFFB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02412">
              <a:defRPr sz="1800"/>
            </a:pPr>
            <a:r>
              <a:rPr b="1" sz="3956">
                <a:solidFill>
                  <a:srgbClr val="011993"/>
                </a:solidFill>
                <a:latin typeface="Helvetica"/>
                <a:ea typeface="Helvetica"/>
                <a:cs typeface="Helvetica"/>
                <a:sym typeface="Helvetica"/>
              </a:rPr>
              <a:t>4 - Le coût financier</a:t>
            </a:r>
            <a:endParaRPr b="1" sz="3956">
              <a:solidFill>
                <a:srgbClr val="01199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502412">
              <a:defRPr sz="1800"/>
            </a:pPr>
            <a:r>
              <a:rPr b="1" sz="3956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5 - Questions - Réponses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719"/>
              <a:t>Modalités d’accueil des élèves français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952500" y="2603500"/>
            <a:ext cx="11099800" cy="6755938"/>
          </a:xfrm>
          <a:prstGeom prst="rect">
            <a:avLst/>
          </a:prstGeom>
        </p:spPr>
        <p:txBody>
          <a:bodyPr/>
          <a:lstStyle/>
          <a:p>
            <a:pPr lvl="0" marL="226695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Accueil au </a:t>
            </a:r>
            <a:r>
              <a:rPr b="1" i="1" sz="1836">
                <a:latin typeface="Helvetica"/>
                <a:ea typeface="Helvetica"/>
                <a:cs typeface="Helvetica"/>
                <a:sym typeface="Helvetica"/>
              </a:rPr>
              <a:t>Colombo francés</a:t>
            </a: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 du ± lundi 25 juillet au vendredi 19 août 2016 (dates à confirmer)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Les élèves sont dans les classes de leurs correspondants et y suivent les mêmes cours avec un emploi du temps de 7 h à 15 h du lundi au vendredi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Repas du midi au restaurant scolaire du </a:t>
            </a:r>
            <a:r>
              <a:rPr b="1" i="1" sz="1836">
                <a:latin typeface="Helvetica"/>
                <a:ea typeface="Helvetica"/>
                <a:cs typeface="Helvetica"/>
                <a:sym typeface="Helvetica"/>
              </a:rPr>
              <a:t>Colombo-francés  </a:t>
            </a: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(entre 12h30 et 13h10)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Transport scolaire maison-collège en bus (durée du trajet entre 30’ et 1 h)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0" marL="226695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Nombres d’élèves : à ce jour 10 (6 au collège &amp; 4 au lycée) </a:t>
            </a:r>
            <a:r>
              <a:rPr b="1" i="1" sz="1836">
                <a:latin typeface="Helvetica"/>
                <a:ea typeface="Helvetica"/>
                <a:cs typeface="Helvetica"/>
                <a:sym typeface="Helvetica"/>
              </a:rPr>
              <a:t>sous réserve d’inscription</a:t>
            </a:r>
            <a:endParaRPr b="1" i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3ème : 0 garçon &amp; 6 filles 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2nde : 1 garçon &amp; 2 filles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1" marL="453390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1ère : 1 garçon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0" marL="226695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Logement en famille d’accueil (logés, nourris, blanchis, sortis) en chambre individuelle ou partagée </a:t>
            </a:r>
            <a:endParaRPr b="1" i="1" sz="1836">
              <a:latin typeface="Helvetica"/>
              <a:ea typeface="Helvetica"/>
              <a:cs typeface="Helvetica"/>
              <a:sym typeface="Helvetica"/>
            </a:endParaRPr>
          </a:p>
          <a:p>
            <a:pPr lvl="0" marL="226695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Prise en charge à l’aéroport à l’aller comme au retour par les familles colombiennes</a:t>
            </a:r>
            <a:endParaRPr b="1" sz="1836">
              <a:latin typeface="Helvetica"/>
              <a:ea typeface="Helvetica"/>
              <a:cs typeface="Helvetica"/>
              <a:sym typeface="Helvetica"/>
            </a:endParaRPr>
          </a:p>
          <a:p>
            <a:pPr lvl="0" marL="226695" indent="-226695" algn="just" defTabSz="297941">
              <a:spcBef>
                <a:spcPts val="2100"/>
              </a:spcBef>
              <a:buSzPct val="45000"/>
              <a:buBlip>
                <a:blip r:embed="rId2"/>
              </a:buBlip>
              <a:defRPr sz="1800"/>
            </a:pPr>
            <a:r>
              <a:rPr b="1" sz="1836">
                <a:latin typeface="Helvetica"/>
                <a:ea typeface="Helvetica"/>
                <a:cs typeface="Helvetica"/>
                <a:sym typeface="Helvetica"/>
              </a:rPr>
              <a:t>Présence à titre privé d’un « leader » pour accompagner le voyage en avion et à Medellin (Mme. Simon)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270000" y="1638300"/>
            <a:ext cx="10464800" cy="619264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117600" y="83312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Emploi du temps en 3ème</a:t>
            </a:r>
          </a:p>
        </p:txBody>
      </p:sp>
      <p:pic>
        <p:nvPicPr>
          <p:cNvPr id="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631950"/>
            <a:ext cx="11455400" cy="648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270000" y="1638300"/>
            <a:ext cx="10464800" cy="6268376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490133" y="8331200"/>
            <a:ext cx="10464801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Emploi du temps en seconde</a:t>
            </a:r>
          </a:p>
        </p:txBody>
      </p:sp>
      <p:pic>
        <p:nvPicPr>
          <p:cNvPr id="7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606550"/>
            <a:ext cx="10871200" cy="654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270000" y="1638300"/>
            <a:ext cx="10464800" cy="1020234"/>
          </a:xfrm>
          <a:prstGeom prst="rect">
            <a:avLst/>
          </a:prstGeom>
        </p:spPr>
        <p:txBody>
          <a:bodyPr/>
          <a:lstStyle>
            <a:lvl1pPr defTabSz="274574">
              <a:defRPr b="1" sz="37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759"/>
              <a:t>Comment les élèves seront-ils sélectionnés?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270000" y="3356107"/>
            <a:ext cx="10464800" cy="17050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- Au fur et à mesure des inscriptions</a:t>
            </a:r>
            <a:endParaRPr sz="3200"/>
          </a:p>
        </p:txBody>
      </p:sp>
      <p:sp>
        <p:nvSpPr>
          <p:cNvPr id="74" name="Shape 74"/>
          <p:cNvSpPr/>
          <p:nvPr/>
        </p:nvSpPr>
        <p:spPr>
          <a:xfrm>
            <a:off x="1270000" y="4681603"/>
            <a:ext cx="10464800" cy="183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- En fonction du sérieux de l’enfant</a:t>
            </a:r>
            <a:endParaRPr sz="3200"/>
          </a:p>
        </p:txBody>
      </p:sp>
      <p:sp>
        <p:nvSpPr>
          <p:cNvPr id="75" name="Shape 75"/>
          <p:cNvSpPr/>
          <p:nvPr/>
        </p:nvSpPr>
        <p:spPr>
          <a:xfrm>
            <a:off x="1270000" y="6010870"/>
            <a:ext cx="10464800" cy="183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- En fonction de sa motivation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whole" bldLvl="1" animBg="1" rev="0" advAuto="0" spid="74" grpId="2"/>
      <p:bldP build="whole" bldLvl="1" animBg="1" rev="0" advAuto="0" spid="7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1270000" y="1011766"/>
            <a:ext cx="10464800" cy="1020234"/>
          </a:xfrm>
          <a:prstGeom prst="rect">
            <a:avLst/>
          </a:prstGeom>
        </p:spPr>
        <p:txBody>
          <a:bodyPr/>
          <a:lstStyle>
            <a:lvl1pPr defTabSz="274574">
              <a:defRPr b="1" sz="375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759"/>
              <a:t>Comment les binômes seront-ils constitués?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270000" y="2769526"/>
            <a:ext cx="10464800" cy="2556008"/>
          </a:xfrm>
          <a:prstGeom prst="rect">
            <a:avLst/>
          </a:prstGeom>
        </p:spPr>
        <p:txBody>
          <a:bodyPr/>
          <a:lstStyle/>
          <a:p>
            <a:pPr lvl="0" defTabSz="578358">
              <a:defRPr sz="1800"/>
            </a:pPr>
            <a:r>
              <a:rPr sz="3168"/>
              <a:t>- Avec l’aide de la fiche d’inscription remplie &amp; d’une lettre dans laquelle chaque élève présentera ses goûts et expliquera ses motivations pour participer à cet échange</a:t>
            </a:r>
            <a:endParaRPr sz="3168"/>
          </a:p>
          <a:p>
            <a:pPr lvl="0" defTabSz="578358">
              <a:defRPr sz="1800"/>
            </a:pPr>
            <a:endParaRPr sz="3168"/>
          </a:p>
        </p:txBody>
      </p:sp>
      <p:sp>
        <p:nvSpPr>
          <p:cNvPr id="79" name="Shape 79"/>
          <p:cNvSpPr/>
          <p:nvPr/>
        </p:nvSpPr>
        <p:spPr>
          <a:xfrm>
            <a:off x="1397000" y="4783204"/>
            <a:ext cx="10464800" cy="232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- En concertation avec les responsables sur place, nous essaierons de mettre ensemble les enfants présentant des affinités tout en tenant compte de certaines contraintes (ajustement fille-garçon &amp; classe)</a:t>
            </a:r>
          </a:p>
        </p:txBody>
      </p:sp>
      <p:sp>
        <p:nvSpPr>
          <p:cNvPr id="80" name="Shape 80"/>
          <p:cNvSpPr/>
          <p:nvPr/>
        </p:nvSpPr>
        <p:spPr>
          <a:xfrm>
            <a:off x="1397000" y="6947561"/>
            <a:ext cx="10464800" cy="205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- Une fois les binômes constitués, les élèves français &amp; colombiens entreront en contact par mail et feront connaissance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3"/>
      <p:bldP build="whole" bldLvl="1" animBg="1" rev="0" advAuto="0" spid="78" grpId="2"/>
      <p:bldP build="whole" bldLvl="1" animBg="1" rev="0" advAuto="0" spid="77" grpId="1"/>
      <p:bldP build="whole" bldLvl="1" animBg="1" rev="0" advAuto="0" spid="8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100"/>
              <a:t>Quand l’échange commencera-t-il ?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Inscriptions : du jeudi 1er au vendredi 9 octobre</a:t>
            </a:r>
            <a:endParaRPr sz="3600"/>
          </a:p>
          <a:p>
            <a:pPr lvl="0">
              <a:defRPr sz="1800"/>
            </a:pPr>
            <a:r>
              <a:rPr sz="3600"/>
              <a:t>Constitution des binômes : du samedi 10 au lundi 12 octobre</a:t>
            </a:r>
            <a:endParaRPr sz="3600"/>
          </a:p>
          <a:p>
            <a:pPr lvl="0">
              <a:defRPr sz="1800"/>
            </a:pPr>
            <a:r>
              <a:rPr sz="3600"/>
              <a:t>Communication du nom du correspondant : entre le mardi 13 et le samedi 17 octobre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707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570706"/>
                </a:solidFill>
              </a:rPr>
              <a:t>3 - La Colombie &amp; Medellín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117259" y="6318249"/>
            <a:ext cx="5334001" cy="2251010"/>
          </a:xfrm>
          <a:prstGeom prst="rect">
            <a:avLst/>
          </a:prstGeom>
        </p:spPr>
        <p:txBody>
          <a:bodyPr/>
          <a:lstStyle/>
          <a:p>
            <a:pPr lvl="0" defTabSz="525779">
              <a:defRPr sz="1800"/>
            </a:pPr>
            <a:r>
              <a:rPr b="1" sz="5400">
                <a:latin typeface="Helvetica"/>
                <a:ea typeface="Helvetica"/>
                <a:cs typeface="Helvetica"/>
                <a:sym typeface="Helvetica"/>
              </a:rPr>
              <a:t>La Colombie</a:t>
            </a:r>
            <a:endParaRPr b="1" sz="5400">
              <a:latin typeface="Helvetica"/>
              <a:ea typeface="Helvetica"/>
              <a:cs typeface="Helvetica"/>
              <a:sym typeface="Helvetica"/>
            </a:endParaRPr>
          </a:p>
          <a:p>
            <a:pPr lvl="0" defTabSz="525779">
              <a:defRPr sz="1800"/>
            </a:pPr>
            <a:endParaRPr sz="5400"/>
          </a:p>
        </p:txBody>
      </p:sp>
      <p:pic>
        <p:nvPicPr>
          <p:cNvPr id="88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7009" y="7406878"/>
            <a:ext cx="17145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merique_su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259" y="63500"/>
            <a:ext cx="5334001" cy="557604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 flipV="1">
            <a:off x="1367758" y="804333"/>
            <a:ext cx="826300" cy="557417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91" name="cc234f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2625" y="489536"/>
            <a:ext cx="7255425" cy="8774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1270000" y="1638300"/>
            <a:ext cx="10464800" cy="6477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1270000" y="89408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Medellin</a:t>
            </a:r>
          </a:p>
        </p:txBody>
      </p:sp>
      <p:pic>
        <p:nvPicPr>
          <p:cNvPr id="95" name="Metro-de-Medellín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159"/>
            <a:ext cx="13004801" cy="862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Medellin :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8668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2ème ville du pays : 2,5 M hab (3,5 M avec la banlieue)</a:t>
            </a:r>
            <a:endParaRPr sz="1512"/>
          </a:p>
          <a:p>
            <a:pPr lvl="0" marL="18668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sécurité : </a:t>
            </a:r>
            <a:endParaRPr sz="1512"/>
          </a:p>
          <a:p>
            <a:pPr lvl="1" marL="37337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démantèlement du cartel de Medellin en 1993 </a:t>
            </a:r>
            <a:endParaRPr sz="1512"/>
          </a:p>
          <a:p>
            <a:pPr lvl="1" marL="37337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cessez-le-feu conclu avec les FARC depuis décembre 2012 </a:t>
            </a:r>
            <a:endParaRPr sz="1512"/>
          </a:p>
          <a:p>
            <a:pPr lvl="1" marL="37337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volcan le plus proche à 325 km </a:t>
            </a:r>
            <a:endParaRPr sz="1512"/>
          </a:p>
          <a:p>
            <a:pPr lvl="1" marL="373379" indent="-186689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risque de tremblement de terre faible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Medellin est surnommée la « ville de l’éternel printemps » en raison de ses températures clémentes et d’un soleil peu agressif (entre 16° et 28° &amp; pluies moyennes).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Elle doit aussi son autre surnom de « ville des fleurs » à la richesse de sa flore et au carnaval des fleurs qui se déroulera en 2016 du 29 juillet au 7 août.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Elle est dotée de nombreuses universités et musées, bénéficie d’une vie culturelle intense et animée par ses nombreux étudiants.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Medellin est aussi considérée comme la capitale de la gastronomie en Colombie; elle a été élue la ville la plus innovante d’Amérique latine et bénéficie d’une économie très moderne et extrêmement dynamique.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Ses habitants sont réputés pour la qualité de leur accueil chaleureux.</a:t>
            </a:r>
            <a:endParaRPr sz="1512"/>
          </a:p>
          <a:p>
            <a:pPr lvl="0" marL="186689" indent="-186689" algn="just" defTabSz="245363">
              <a:spcBef>
                <a:spcPts val="1700"/>
              </a:spcBef>
              <a:buSzPct val="45000"/>
              <a:buBlip>
                <a:blip r:embed="rId2"/>
              </a:buBlip>
              <a:defRPr sz="1800"/>
            </a:pPr>
            <a:r>
              <a:rPr sz="1512"/>
              <a:t>C’est aussi la patrie du peintre Fernando Botero. </a:t>
            </a:r>
            <a:r>
              <a:rPr sz="1512" u="sng">
                <a:hlinkClick r:id="rId3" invalidUrl="" action="" tgtFrame="" tooltip="" history="1" highlightClick="0" endSnd="0"/>
              </a:rPr>
              <a:t>https://www.youtube.com/watch?v=FY-rsos0Ma8</a:t>
            </a:r>
          </a:p>
        </p:txBody>
      </p:sp>
    </p:spTree>
  </p:cSld>
  <p:clrMapOvr>
    <a:masterClrMapping/>
  </p:clrMapOvr>
  <p:transition spd="slow" advClick="1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707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570706"/>
                </a:solidFill>
              </a:rPr>
              <a:t>1 - L’établissement colombien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asted-image.tif"/>
          <p:cNvPicPr/>
          <p:nvPr/>
        </p:nvPicPr>
        <p:blipFill>
          <a:blip r:embed="rId2">
            <a:extLst/>
          </a:blip>
          <a:srcRect l="3127" t="0" r="3127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952500" y="635000"/>
            <a:ext cx="5334000" cy="5483622"/>
          </a:xfrm>
          <a:prstGeom prst="rect">
            <a:avLst/>
          </a:prstGeom>
        </p:spPr>
        <p:txBody>
          <a:bodyPr/>
          <a:lstStyle/>
          <a:p>
            <a:pPr lvl="0" defTabSz="385572">
              <a:defRPr sz="1800"/>
            </a:pPr>
            <a:r>
              <a:rPr sz="3960"/>
              <a:t>Au sujet de la « délinquance » à Medellin, </a:t>
            </a:r>
            <a:endParaRPr sz="3960"/>
          </a:p>
          <a:p>
            <a:pPr lvl="0" defTabSz="385572">
              <a:defRPr sz="1800"/>
            </a:pPr>
            <a:r>
              <a:rPr sz="3960"/>
              <a:t>un article du </a:t>
            </a:r>
            <a:r>
              <a:rPr sz="3960" u="sng"/>
              <a:t>Courrier International</a:t>
            </a:r>
            <a:r>
              <a:rPr sz="3960"/>
              <a:t> </a:t>
            </a:r>
            <a:endParaRPr sz="3960"/>
          </a:p>
          <a:p>
            <a:pPr lvl="0" defTabSz="385572">
              <a:defRPr sz="1800"/>
            </a:pPr>
            <a:r>
              <a:rPr sz="3960"/>
              <a:t>du 8 janvier 2015 :</a:t>
            </a:r>
            <a:endParaRPr sz="3960"/>
          </a:p>
          <a:p>
            <a:pPr lvl="0" defTabSz="385572">
              <a:defRPr sz="1800"/>
            </a:pPr>
            <a:r>
              <a:rPr i="1" sz="3960"/>
              <a:t>Medellin : de la ville la plus violente à la ville la plus innovante  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952500" y="6766784"/>
            <a:ext cx="5334000" cy="2097816"/>
          </a:xfrm>
          <a:prstGeom prst="rect">
            <a:avLst/>
          </a:prstGeom>
        </p:spPr>
        <p:txBody>
          <a:bodyPr/>
          <a:lstStyle>
            <a:lvl1pPr defTabSz="484886">
              <a:defRPr sz="2656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656" u="sng">
                <a:hlinkClick r:id="rId3" invalidUrl="" action="" tgtFrame="" tooltip="" history="1" highlightClick="0" endSnd="0"/>
              </a:rPr>
              <a:t>http://www.courrierinternational.com/article/2015/01/07/medellin-la-nouvelle-vie-de-la-ville-la-plus-dangereuse-du-monde</a:t>
            </a:r>
          </a:p>
        </p:txBody>
      </p:sp>
      <p:sp>
        <p:nvSpPr>
          <p:cNvPr id="103" name="Shape 103"/>
          <p:cNvSpPr/>
          <p:nvPr/>
        </p:nvSpPr>
        <p:spPr>
          <a:xfrm>
            <a:off x="7007123" y="8881533"/>
            <a:ext cx="475635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Les risques sismiques en Colombie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707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570706"/>
                </a:solidFill>
              </a:rPr>
              <a:t>4 - Le coût financier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xfrm>
            <a:off x="952500" y="1838920"/>
            <a:ext cx="11099800" cy="7051080"/>
          </a:xfrm>
          <a:prstGeom prst="rect">
            <a:avLst/>
          </a:prstGeom>
        </p:spPr>
        <p:txBody>
          <a:bodyPr/>
          <a:lstStyle/>
          <a:p>
            <a:pPr lvl="0" marL="342264" indent="-342264" algn="just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Le voyage étant hors temps scolaire, il n’est plus sous la responsabilité de l’EPLE (et il n’y a donc pas d’assurance scolaire). C’est le FSE qui se chargera de l’organisation pour le financement du voyage (paiement du billet de groupe).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Billet d’avion : prévoir un budget de 1 200 €                                 (billets entre 850 et 1 099 €) 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b="1" sz="2772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échéancier proposé</a:t>
            </a:r>
            <a:endParaRPr b="1" sz="2772">
              <a:latin typeface="Helvetica"/>
              <a:ea typeface="Helvetica"/>
              <a:cs typeface="Helvetica"/>
              <a:sym typeface="Helvetica"/>
            </a:endParaRPr>
          </a:p>
          <a:p>
            <a:pPr lvl="0" marL="342264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Argent sur place : prévoir ≥ 300 euros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60 à 100 € pour la cantine (à payer sur place par l’élève)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± 70 € pour le transport sur place (à payer sur place par l’élève)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buSzPct val="45000"/>
              <a:buBlip>
                <a:blip r:embed="rId2"/>
              </a:buBlip>
              <a:defRPr sz="1800"/>
            </a:pPr>
            <a:r>
              <a:rPr sz="2772"/>
              <a:t>frais personnels</a:t>
            </a:r>
          </a:p>
        </p:txBody>
      </p:sp>
      <p:graphicFrame>
        <p:nvGraphicFramePr>
          <p:cNvPr id="108" name="Table 108"/>
          <p:cNvGraphicFramePr/>
          <p:nvPr/>
        </p:nvGraphicFramePr>
        <p:xfrm>
          <a:off x="5384800" y="4856460"/>
          <a:ext cx="6178352" cy="10287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541412"/>
                <a:gridCol w="1541412"/>
                <a:gridCol w="1541412"/>
                <a:gridCol w="1541412"/>
              </a:tblGrid>
              <a:tr h="508000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inscription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± 10/01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± 10/03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± 10/05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150 €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350 €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350 €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solde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 advClick="1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0216" y="2806700"/>
            <a:ext cx="12924368" cy="3302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707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570706"/>
                </a:solidFill>
              </a:rPr>
              <a:t>5 - Questions / Réponses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idx="1"/>
          </p:nvPr>
        </p:nvSpPr>
        <p:spPr>
          <a:xfrm>
            <a:off x="952500" y="465931"/>
            <a:ext cx="11099800" cy="8424069"/>
          </a:xfrm>
          <a:prstGeom prst="rect">
            <a:avLst/>
          </a:prstGeom>
        </p:spPr>
        <p:txBody>
          <a:bodyPr/>
          <a:lstStyle/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Papiers d’identité : passeport (</a:t>
            </a:r>
            <a:r>
              <a:rPr sz="2340"/>
              <a:t>un « pip » touriste est délivré à l’aéroport d’arrivée pour 90 jours; il est gratuit; les formalités de sorties ne sont pas payantes</a:t>
            </a:r>
            <a:r>
              <a:rPr sz="2340"/>
              <a:t>)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Courant électrique 110 V (pour les téléphones, appareils photos, ordinateurs portables, etc, il faut un adaptateur : on en trouve à Medellin pour ± 3 €)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Décalage horaire : - 7 h (en été, quand il est 9 h à Paris, il est 2 h du matin à Medellin)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Monnaie : le peso colombien COP ($ 100 000 ± 30 €); cartes bleues acceptées; distributeurs de billets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Vaccins : il n’y a aucune obligation de vaccin pour entrer en Colombie mais sont recommandés les vaccins DTCP à jour, l’hépatite A &amp; B (</a:t>
            </a:r>
            <a:r>
              <a:rPr sz="2340" u="sng"/>
              <a:t>consultez votre médecin</a:t>
            </a:r>
            <a:r>
              <a:rPr sz="2340"/>
              <a:t>; certains vaccins doivent être faits à l’avance plusieurs jours avant le départ). 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Assurance rapatriement obligatoire; pour les remboursements de frais médicaux, consultez votre compagnie d’assurance et votre CPAM</a:t>
            </a:r>
            <a:endParaRPr sz="2340"/>
          </a:p>
          <a:p>
            <a:pPr lvl="0" marL="288925" indent="-288925" algn="just" defTabSz="379729">
              <a:spcBef>
                <a:spcPts val="2700"/>
              </a:spcBef>
              <a:buSzPct val="45000"/>
              <a:buBlip>
                <a:blip r:embed="rId2"/>
              </a:buBlip>
              <a:defRPr sz="1800"/>
            </a:pPr>
            <a:r>
              <a:rPr sz="2340"/>
              <a:t>Pour toutes les petites choses du quotidien (alimentation, sorties, etc.), la famille sur place donnera des conseils judicieux qu’il faudra suivre attentivement.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1A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-71967" y="1069181"/>
            <a:ext cx="13004801" cy="53502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Merci pour votre intérêt</a:t>
            </a:r>
            <a:endParaRPr sz="8000"/>
          </a:p>
          <a:p>
            <a:pPr lvl="0">
              <a:defRPr sz="1800"/>
            </a:pPr>
            <a:r>
              <a:rPr sz="8000"/>
              <a:t>pour ce projet !</a:t>
            </a:r>
            <a:endParaRPr sz="8000"/>
          </a:p>
          <a:p>
            <a:pPr lvl="0">
              <a:defRPr sz="1800"/>
            </a:pPr>
            <a:endParaRPr sz="8000"/>
          </a:p>
          <a:p>
            <a:pPr lvl="0">
              <a:defRPr sz="1800"/>
            </a:pPr>
            <a:r>
              <a:rPr b="1" sz="28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Feuilles d’inscription disponibles dès maintenant.</a:t>
            </a:r>
          </a:p>
        </p:txBody>
      </p:sp>
      <p:sp>
        <p:nvSpPr>
          <p:cNvPr id="115" name="Shape 115"/>
          <p:cNvSpPr/>
          <p:nvPr/>
        </p:nvSpPr>
        <p:spPr>
          <a:xfrm>
            <a:off x="3256280" y="7685616"/>
            <a:ext cx="64922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 invalidUrl="" action="" tgtFrame="" tooltip="" history="1" highlightClick="0" endSnd="0"/>
              </a:rPr>
              <a:t>mireille.simon1@ac-versailles.fr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70000" y="6731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Colegio Colombo Francés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270000" y="43116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La Maison du soleil</a:t>
            </a:r>
          </a:p>
        </p:txBody>
      </p:sp>
      <p:pic>
        <p:nvPicPr>
          <p:cNvPr id="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" y="5232400"/>
            <a:ext cx="129159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1373682" y="7645399"/>
            <a:ext cx="10257436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hlinkClick r:id="rId3" invalidUrl="" action="" tgtFrame="" tooltip="" history="1" highlightClick="0" endSnd="0"/>
              </a:rPr>
              <a:t>http://www.colombofrances.edu.co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2800" u="sng">
                <a:hlinkClick r:id="rId4" invalidUrl="" action="" tgtFrame="" tooltip="" history="1" highlightClick="0" endSnd="0"/>
              </a:rPr>
              <a:t>http://www.colombofrances.edu.co/index.php?option=com_youtubegallery&amp;view=youtubegallery&amp;Itemid=168</a:t>
            </a:r>
            <a:endParaRPr sz="2800"/>
          </a:p>
        </p:txBody>
      </p:sp>
    </p:spTree>
  </p:cSld>
  <p:clrMapOvr>
    <a:masterClrMapping/>
  </p:clrMapOvr>
  <p:transition spd="fast" advClick="1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/>
          <p:nvPr/>
        </p:nvPicPr>
        <p:blipFill>
          <a:blip r:embed="rId2">
            <a:extLst/>
          </a:blip>
          <a:srcRect l="0" t="2448" r="0" b="2448"/>
          <a:stretch>
            <a:fillRect/>
          </a:stretch>
        </p:blipFill>
        <p:spPr>
          <a:xfrm>
            <a:off x="15606" y="42333"/>
            <a:ext cx="12973559" cy="785153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938576" y="8166100"/>
            <a:ext cx="806956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endParaRPr sz="3600"/>
          </a:p>
        </p:txBody>
      </p:sp>
      <p:sp>
        <p:nvSpPr>
          <p:cNvPr id="44" name="Shape 44"/>
          <p:cNvSpPr/>
          <p:nvPr/>
        </p:nvSpPr>
        <p:spPr>
          <a:xfrm>
            <a:off x="12376" y="7950200"/>
            <a:ext cx="1297344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Le collège est situé sur la commune de La Estrella,</a:t>
            </a:r>
            <a:endParaRPr sz="3300"/>
          </a:p>
          <a:p>
            <a:pPr lvl="0">
              <a:defRPr sz="1800"/>
            </a:pPr>
            <a:r>
              <a:rPr sz="3300"/>
              <a:t>commune rurale « favorisée » de ± 35 000 habitants</a:t>
            </a:r>
            <a:endParaRPr sz="3300"/>
          </a:p>
          <a:p>
            <a:pPr lvl="0">
              <a:defRPr sz="1800"/>
            </a:pPr>
            <a:r>
              <a:rPr sz="3300" u="sng">
                <a:hlinkClick r:id="rId3" invalidUrl="" action="" tgtFrame="" tooltip="" history="1" highlightClick="0" endSnd="0"/>
              </a:rPr>
              <a:t>https://es.wikipedia.org/wiki/La_Estrella_(Antioquia)</a:t>
            </a:r>
          </a:p>
        </p:txBody>
      </p:sp>
    </p:spTree>
  </p:cSld>
  <p:clrMapOvr>
    <a:masterClrMapping/>
  </p:clrMapOvr>
  <p:transition spd="slow" advClick="1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Nos interlocuteurs :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>
              <a:buSzPct val="45000"/>
              <a:buBlip>
                <a:blip r:embed="rId2"/>
              </a:buBlip>
              <a:defRPr sz="1800"/>
            </a:pPr>
            <a:r>
              <a:rPr sz="3600"/>
              <a:t>le directeur du collège :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Luis David Obando López </a:t>
            </a:r>
            <a:r>
              <a:rPr sz="3600"/>
              <a:t>qui nous a signé une lettre d’engagement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 algn="just">
              <a:buSzPct val="45000"/>
              <a:buBlip>
                <a:blip r:embed="rId2"/>
              </a:buBlip>
              <a:defRPr sz="1800"/>
            </a:pPr>
            <a:r>
              <a:rPr sz="3600"/>
              <a:t>la responsable de projet :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Erika Atehortúa </a:t>
            </a:r>
            <a:r>
              <a:rPr sz="3600"/>
              <a:t>mariée à un Français et qui a travaillé au CIEP de Sèvres</a:t>
            </a:r>
            <a:endParaRPr sz="3600"/>
          </a:p>
          <a:p>
            <a:pPr lvl="0" algn="just">
              <a:buSzPct val="45000"/>
              <a:buBlip>
                <a:blip r:embed="rId2"/>
              </a:buBlip>
              <a:defRPr sz="1800"/>
            </a:pPr>
            <a:r>
              <a:rPr sz="3600"/>
              <a:t>l’étudiante française sur place :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Delphine Michel </a:t>
            </a:r>
            <a:r>
              <a:rPr sz="3600"/>
              <a:t>en master de coopération internationale à Paris-V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 algn="just">
              <a:buSzPct val="45000"/>
              <a:buBlip>
                <a:blip r:embed="rId2"/>
              </a:buBlip>
              <a:defRPr sz="1800"/>
            </a:pPr>
            <a:r>
              <a:rPr sz="3600"/>
              <a:t>l’accompagnateur présent en janvier : 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Edwin Alexander Vallejo </a:t>
            </a:r>
            <a:r>
              <a:rPr sz="3600"/>
              <a:t>professeur de français</a:t>
            </a:r>
          </a:p>
        </p:txBody>
      </p:sp>
    </p:spTree>
  </p:cSld>
  <p:clrMapOvr>
    <a:masterClrMapping/>
  </p:clrMapOvr>
  <p:transition spd="slow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33866" y="76200"/>
            <a:ext cx="12937068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Le </a:t>
            </a:r>
            <a:r>
              <a:rPr i="1" sz="8000"/>
              <a:t>colombo francés</a:t>
            </a:r>
            <a:r>
              <a:rPr sz="8000"/>
              <a:t> </a:t>
            </a:r>
            <a:endParaRPr sz="8000"/>
          </a:p>
          <a:p>
            <a:pPr lvl="0">
              <a:defRPr sz="1800"/>
            </a:pPr>
            <a:r>
              <a:rPr sz="8000"/>
              <a:t>se présente</a:t>
            </a:r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2383" y="2978150"/>
            <a:ext cx="9052358" cy="655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rcRect l="21753" t="0" r="21753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title"/>
          </p:nvPr>
        </p:nvSpPr>
        <p:spPr>
          <a:xfrm>
            <a:off x="664633" y="635000"/>
            <a:ext cx="5334001" cy="5798741"/>
          </a:xfrm>
          <a:prstGeom prst="rect">
            <a:avLst/>
          </a:prstGeom>
        </p:spPr>
        <p:txBody>
          <a:bodyPr/>
          <a:lstStyle/>
          <a:p>
            <a:pPr lvl="0" defTabSz="397256">
              <a:defRPr sz="1800"/>
            </a:pPr>
            <a:r>
              <a:rPr sz="4080"/>
              <a:t>Leur expérience d’échange : </a:t>
            </a:r>
            <a:endParaRPr sz="4080"/>
          </a:p>
          <a:p>
            <a:pPr lvl="0" defTabSz="397256">
              <a:defRPr sz="1800"/>
            </a:pPr>
            <a:endParaRPr sz="4080"/>
          </a:p>
          <a:p>
            <a:pPr lvl="0" defTabSz="397256">
              <a:defRPr sz="1800"/>
            </a:pPr>
            <a:r>
              <a:rPr sz="4080"/>
              <a:t>2014-2015</a:t>
            </a:r>
            <a:endParaRPr sz="4080"/>
          </a:p>
          <a:p>
            <a:pPr lvl="0" defTabSz="397256">
              <a:defRPr sz="1800"/>
            </a:pPr>
            <a:endParaRPr sz="4080"/>
          </a:p>
          <a:p>
            <a:pPr lvl="0" defTabSz="397256">
              <a:defRPr sz="1800"/>
            </a:pPr>
            <a:r>
              <a:rPr sz="4080"/>
              <a:t>avec le lycée privé </a:t>
            </a:r>
            <a:endParaRPr sz="4080"/>
          </a:p>
          <a:p>
            <a:pPr lvl="0" defTabSz="397256">
              <a:defRPr sz="1800"/>
            </a:pPr>
            <a:r>
              <a:rPr sz="4080"/>
              <a:t>Saint Félix </a:t>
            </a:r>
            <a:endParaRPr sz="4080"/>
          </a:p>
          <a:p>
            <a:pPr lvl="0" defTabSz="397256">
              <a:defRPr sz="1800"/>
            </a:pPr>
            <a:r>
              <a:rPr sz="4080"/>
              <a:t>de la banlieue de Nantes</a:t>
            </a:r>
          </a:p>
        </p:txBody>
      </p:sp>
      <p:sp>
        <p:nvSpPr>
          <p:cNvPr id="54" name="Shape 54"/>
          <p:cNvSpPr/>
          <p:nvPr/>
        </p:nvSpPr>
        <p:spPr>
          <a:xfrm>
            <a:off x="-47592" y="8911166"/>
            <a:ext cx="115675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b="0" sz="1800" u="none"/>
            </a:pPr>
            <a:r>
              <a:rPr b="1" sz="3600" u="sng">
                <a:hlinkClick r:id="rId3" invalidUrl="" action="" tgtFrame="" tooltip="" history="1" highlightClick="0" endSnd="0"/>
              </a:rPr>
              <a:t>https://www.youtube.com/watch?v=e8f9biwuxYk</a:t>
            </a:r>
          </a:p>
        </p:txBody>
      </p:sp>
    </p:spTree>
  </p:cSld>
  <p:clrMapOvr>
    <a:masterClrMapping/>
  </p:clrMapOvr>
  <p:transition spd="slow" advClick="1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707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570706"/>
                </a:solidFill>
              </a:rPr>
              <a:t>2 - Le projet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BD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952500" y="55033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b="1" sz="6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100"/>
              <a:t>Modalités d’accueil des élèves colombiens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952500" y="2321983"/>
            <a:ext cx="11099800" cy="7370234"/>
          </a:xfrm>
          <a:prstGeom prst="rect">
            <a:avLst/>
          </a:prstGeom>
        </p:spPr>
        <p:txBody>
          <a:bodyPr/>
          <a:lstStyle/>
          <a:p>
            <a:pPr lvl="0" marL="191134" indent="-191134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Accueil à la cité scolaire du ± lundi 4 janvier au samedi 6 février 2016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1" marL="382270" indent="-191135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Les élèves sont dans les classes de leurs correspondants et y suivent les mêmes cours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1" marL="382270" indent="-191135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Repas du midi du lundi au vendredi : régime identique à celui du correspondant (aux frais des élèves colombiens)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0" marL="191134" indent="-191134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Nombres d’élèves : à ce jour 12 (8 au collège &amp; 4 au lycée)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1" marL="382270" indent="-191135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3ème : 7 garçons &amp; 1 fille 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1" marL="382270" indent="-191135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2nde : 1 garçon &amp; 2 filles 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1" marL="382270" indent="-191135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Term. : 1 garçon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0" marL="191134" indent="-191134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Logement en famille d’accueil (logés, nourris, blanchis, sortis) en chambre individuelle ou partagée.</a:t>
            </a:r>
            <a:endParaRPr b="1" i="1" sz="2107">
              <a:latin typeface="Helvetica"/>
              <a:ea typeface="Helvetica"/>
              <a:cs typeface="Helvetica"/>
              <a:sym typeface="Helvetica"/>
            </a:endParaRPr>
          </a:p>
          <a:p>
            <a:pPr lvl="0" marL="191134" indent="-191134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Prise en charge à l’aéroport par les familles françaises à l’aller comme au retour (les dates peuvent être légèrement différentes) En principe, Mme. Simon sera présente à chaque fois.</a:t>
            </a:r>
            <a:endParaRPr b="1" sz="2107">
              <a:latin typeface="Helvetica"/>
              <a:ea typeface="Helvetica"/>
              <a:cs typeface="Helvetica"/>
              <a:sym typeface="Helvetica"/>
            </a:endParaRPr>
          </a:p>
          <a:p>
            <a:pPr lvl="0" marL="191134" indent="-191134" algn="just" defTabSz="251206">
              <a:spcBef>
                <a:spcPts val="1800"/>
              </a:spcBef>
              <a:buSzPct val="45000"/>
              <a:buBlip>
                <a:blip r:embed="rId2"/>
              </a:buBlip>
              <a:defRPr sz="1800"/>
            </a:pP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Pendant tout le séjour, présence d’un adulte du </a:t>
            </a:r>
            <a:r>
              <a:rPr b="1" i="1" sz="2107">
                <a:latin typeface="Helvetica"/>
                <a:ea typeface="Helvetica"/>
                <a:cs typeface="Helvetica"/>
                <a:sym typeface="Helvetica"/>
              </a:rPr>
              <a:t>Colombo-francés</a:t>
            </a:r>
            <a:r>
              <a:rPr b="1" sz="2107">
                <a:latin typeface="Helvetica"/>
                <a:ea typeface="Helvetica"/>
                <a:cs typeface="Helvetica"/>
                <a:sym typeface="Helvetica"/>
              </a:rPr>
              <a:t> responsable du groupe</a:t>
            </a:r>
          </a:p>
        </p:txBody>
      </p:sp>
    </p:spTree>
  </p:cSld>
  <p:clrMapOvr>
    <a:masterClrMapping/>
  </p:clrMapOvr>
  <p:transition spd="fast" advClick="1">
    <p:wipe dir="r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